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60" r:id="rId2"/>
    <p:sldId id="261" r:id="rId3"/>
    <p:sldId id="258" r:id="rId4"/>
    <p:sldId id="262" r:id="rId5"/>
    <p:sldId id="303" r:id="rId6"/>
    <p:sldId id="263" r:id="rId7"/>
    <p:sldId id="283" r:id="rId8"/>
    <p:sldId id="304" r:id="rId9"/>
    <p:sldId id="265" r:id="rId10"/>
    <p:sldId id="264" r:id="rId11"/>
    <p:sldId id="266" r:id="rId12"/>
    <p:sldId id="287" r:id="rId13"/>
    <p:sldId id="289" r:id="rId14"/>
    <p:sldId id="308" r:id="rId15"/>
    <p:sldId id="295" r:id="rId16"/>
    <p:sldId id="290" r:id="rId17"/>
    <p:sldId id="292" r:id="rId18"/>
    <p:sldId id="272" r:id="rId19"/>
    <p:sldId id="268" r:id="rId20"/>
    <p:sldId id="294" r:id="rId21"/>
    <p:sldId id="298" r:id="rId22"/>
    <p:sldId id="299" r:id="rId23"/>
    <p:sldId id="275" r:id="rId24"/>
    <p:sldId id="267" r:id="rId25"/>
    <p:sldId id="296" r:id="rId26"/>
    <p:sldId id="297" r:id="rId27"/>
    <p:sldId id="307" r:id="rId28"/>
    <p:sldId id="301" r:id="rId29"/>
    <p:sldId id="305" r:id="rId30"/>
    <p:sldId id="306" r:id="rId31"/>
    <p:sldId id="293" r:id="rId32"/>
    <p:sldId id="271" r:id="rId33"/>
    <p:sldId id="288" r:id="rId34"/>
    <p:sldId id="27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83501" autoAdjust="0"/>
  </p:normalViewPr>
  <p:slideViewPr>
    <p:cSldViewPr snapToGrid="0" showGuides="1">
      <p:cViewPr>
        <p:scale>
          <a:sx n="66" d="100"/>
          <a:sy n="66" d="100"/>
        </p:scale>
        <p:origin x="307" y="48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6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2C222-284D-4499-BCCB-A109514B0C81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52BA-AE87-438D-A8D2-826A8495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2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장</a:t>
            </a:r>
            <a:r>
              <a:rPr lang="en-US" altLang="ko-KR" dirty="0"/>
              <a:t>/</a:t>
            </a:r>
            <a:r>
              <a:rPr lang="ko-KR" altLang="en-US" dirty="0"/>
              <a:t>단점이 존재해서 이것이 과연 가능한 것인가</a:t>
            </a:r>
            <a:r>
              <a:rPr lang="en-US" altLang="ko-KR" dirty="0"/>
              <a:t>? </a:t>
            </a:r>
            <a:r>
              <a:rPr lang="ko-KR" altLang="en-US" dirty="0"/>
              <a:t>를 검증하기 위해 과제를 정하고 진행해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7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7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Exe </a:t>
            </a:r>
            <a:r>
              <a:rPr lang="ko-KR" altLang="en-US" dirty="0"/>
              <a:t>실행 </a:t>
            </a:r>
            <a:r>
              <a:rPr lang="en-US" altLang="ko-KR" dirty="0"/>
              <a:t>-&gt; </a:t>
            </a:r>
            <a:r>
              <a:rPr lang="ko-KR" altLang="en-US" dirty="0"/>
              <a:t>경로설정 </a:t>
            </a:r>
            <a:r>
              <a:rPr lang="en-US" altLang="ko-KR" dirty="0"/>
              <a:t>-&gt; </a:t>
            </a:r>
            <a:r>
              <a:rPr lang="ko-KR" altLang="en-US" dirty="0"/>
              <a:t>파일 하나 선택 </a:t>
            </a:r>
            <a:r>
              <a:rPr lang="en-US" altLang="ko-KR" dirty="0"/>
              <a:t>-&gt; RUN / </a:t>
            </a:r>
            <a:r>
              <a:rPr lang="ko-KR" altLang="en-US" dirty="0"/>
              <a:t>각 </a:t>
            </a:r>
            <a:r>
              <a:rPr lang="ko-KR" altLang="en-US" dirty="0" err="1"/>
              <a:t>경우별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 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6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FFD31-72F9-4AE4-B8A9-95576C1C83DB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858A-24EC-4606-8090-AE686DAF8072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247D-2F05-41DA-94CB-D281A7D69EC7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FB08-397D-4E3C-90C3-19BAC1AD723B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505D-6C0A-4BE6-B19A-8C388AB7D7B6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BD1E-9360-4597-BE0D-E293586EC754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34CD2-6A8E-4917-B64A-A46D1F2E51EE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8DC2-501C-4E7A-A67C-F4533E1E5B0D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C7C5-1C13-406A-AB45-560497D06A75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1699-E81F-416B-95A0-33D3F867C2AD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2C09E-02E4-41A4-ADA0-05EDC78118E9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572D-FCC7-48DB-BBD9-1899049BA874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01477-B21E-4929-ADA7-B012F879D9A3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38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gi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0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gif"/><Relationship Id="rId5" Type="http://schemas.openxmlformats.org/officeDocument/2006/relationships/image" Target="../media/image102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gif"/><Relationship Id="rId5" Type="http://schemas.openxmlformats.org/officeDocument/2006/relationships/image" Target="../media/image106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807807" y="2390663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자동차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B9D55A-47CC-4521-87F2-CFC0ED18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0323"/>
            <a:ext cx="2743200" cy="365125"/>
          </a:xfrm>
        </p:spPr>
        <p:txBody>
          <a:bodyPr/>
          <a:lstStyle/>
          <a:p>
            <a:fld id="{4ECEE3A4-6223-4FF4-AECB-3ED204EE0944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F567B-24F7-4884-88AF-4CF270BF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9776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</a:p>
          <a:p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G29 racing wheel</a:t>
            </a:r>
          </a:p>
          <a:p>
            <a:endParaRPr lang="en-US" altLang="ko-KR" sz="1600" spc="-75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76FEF-8D43-46F7-A3B7-251336E2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3ECD87B0-EEC8-4EAA-B4BA-F29F07DB50F6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0907B0D-B7A0-4D02-9F8D-0566354B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진행 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예측 </a:t>
            </a:r>
            <a:r>
              <a:rPr lang="en-US" altLang="ko-KR" sz="2000" b="1" dirty="0">
                <a:solidFill>
                  <a:schemeClr val="bg1"/>
                </a:solidFill>
              </a:rPr>
              <a:t>GUI</a:t>
            </a:r>
            <a:r>
              <a:rPr lang="ko-KR" altLang="en-US" sz="2000" b="1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이석준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9EA2D9-28CC-4A13-A86F-0F2312C0C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6492875"/>
            <a:ext cx="2743200" cy="365125"/>
          </a:xfrm>
        </p:spPr>
        <p:txBody>
          <a:bodyPr/>
          <a:lstStyle/>
          <a:p>
            <a:fld id="{F87C0701-156A-48B3-826E-870A96B93B3A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405B7-D0C7-41EB-8355-C8843844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1" y="6351239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278027"/>
            <a:ext cx="2016247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예측할 동작 종류 결정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딥러닝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346FD14-0041-450C-96B4-70EF9C91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0322"/>
            <a:ext cx="2743200" cy="365125"/>
          </a:xfrm>
        </p:spPr>
        <p:txBody>
          <a:bodyPr/>
          <a:lstStyle/>
          <a:p>
            <a:fld id="{19C6FD09-D85B-47B8-BE80-A947EBD1DAEA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48FCE37-71A0-4D52-B6BB-747F1370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9">
            <a:extLst>
              <a:ext uri="{FF2B5EF4-FFF2-40B4-BE49-F238E27FC236}">
                <a16:creationId xmlns:a16="http://schemas.microsoft.com/office/drawing/2014/main" id="{32938A2D-FF24-4C2B-9E32-070F10351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80568"/>
              </p:ext>
            </p:extLst>
          </p:nvPr>
        </p:nvGraphicFramePr>
        <p:xfrm>
          <a:off x="4083740" y="2983350"/>
          <a:ext cx="4004595" cy="32059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4865">
                  <a:extLst>
                    <a:ext uri="{9D8B030D-6E8A-4147-A177-3AD203B41FA5}">
                      <a16:colId xmlns:a16="http://schemas.microsoft.com/office/drawing/2014/main" val="251023580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355941635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221494426"/>
                    </a:ext>
                  </a:extLst>
                </a:gridCol>
              </a:tblGrid>
              <a:tr h="11918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529643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직진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</a:t>
                      </a:r>
                      <a:r>
                        <a:rPr lang="en-US" altLang="ko-KR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우회전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16585"/>
                  </a:ext>
                </a:extLst>
              </a:tr>
              <a:tr h="120444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936958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차선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00121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예측 대상 차량의 동작 결정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44A8-C5D3-4C39-9C45-67D5460FE69C}"/>
              </a:ext>
            </a:extLst>
          </p:cNvPr>
          <p:cNvSpPr txBox="1"/>
          <p:nvPr/>
        </p:nvSpPr>
        <p:spPr>
          <a:xfrm>
            <a:off x="1603548" y="1908696"/>
            <a:ext cx="9007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가장 기본이 되는 차량의 동작에는 직진</a:t>
            </a:r>
            <a:r>
              <a:rPr lang="en-US" altLang="ko-KR" sz="2400" dirty="0"/>
              <a:t>, </a:t>
            </a:r>
            <a:r>
              <a:rPr lang="ko-KR" altLang="en-US" sz="2400" dirty="0"/>
              <a:t>정지</a:t>
            </a:r>
            <a:r>
              <a:rPr lang="en-US" altLang="ko-KR" sz="2400" dirty="0"/>
              <a:t>, </a:t>
            </a:r>
            <a:r>
              <a:rPr lang="ko-KR" altLang="en-US" sz="2400" dirty="0"/>
              <a:t>좌</a:t>
            </a:r>
            <a:r>
              <a:rPr lang="en-US" altLang="ko-KR" sz="2400" dirty="0"/>
              <a:t>/</a:t>
            </a:r>
            <a:r>
              <a:rPr lang="ko-KR" altLang="en-US" sz="2400" dirty="0"/>
              <a:t>우회전이 있고</a:t>
            </a:r>
            <a:endParaRPr lang="en-US" altLang="ko-KR" sz="2400" dirty="0"/>
          </a:p>
          <a:p>
            <a:pPr algn="ctr"/>
            <a:r>
              <a:rPr lang="ko-KR" altLang="en-US" sz="2400" dirty="0"/>
              <a:t>추가적으로 커브 주행과 차선 변경이 있다</a:t>
            </a:r>
            <a:r>
              <a:rPr lang="en-US" altLang="ko-KR" sz="2400" dirty="0"/>
              <a:t>.</a:t>
            </a:r>
            <a:endParaRPr lang="ko-KR" altLang="en-US" sz="24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238ED9-5D6C-481A-BE24-6BC7BD102B54}"/>
              </a:ext>
            </a:extLst>
          </p:cNvPr>
          <p:cNvGrpSpPr/>
          <p:nvPr/>
        </p:nvGrpSpPr>
        <p:grpSpPr>
          <a:xfrm>
            <a:off x="4128708" y="2989254"/>
            <a:ext cx="3934583" cy="2656579"/>
            <a:chOff x="7788030" y="2655768"/>
            <a:chExt cx="3934582" cy="265657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E2F3762-0742-4156-A66C-42FDF61F3308}"/>
                </a:ext>
              </a:extLst>
            </p:cNvPr>
            <p:cNvGrpSpPr/>
            <p:nvPr/>
          </p:nvGrpSpPr>
          <p:grpSpPr>
            <a:xfrm>
              <a:off x="7804022" y="2655768"/>
              <a:ext cx="3900963" cy="1177817"/>
              <a:chOff x="7804022" y="2655766"/>
              <a:chExt cx="3900963" cy="1177816"/>
            </a:xfrm>
          </p:grpSpPr>
          <p:pic>
            <p:nvPicPr>
              <p:cNvPr id="1028" name="Picture 4" descr="제로안전/무재해를 위한 안전쇼핑몰">
                <a:extLst>
                  <a:ext uri="{FF2B5EF4-FFF2-40B4-BE49-F238E27FC236}">
                    <a16:creationId xmlns:a16="http://schemas.microsoft.com/office/drawing/2014/main" id="{CCB804FC-237B-423A-8A4E-1A17ADDC8D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4" t="19184" r="17754" b="19886"/>
              <a:stretch/>
            </p:blipFill>
            <p:spPr bwMode="auto">
              <a:xfrm>
                <a:off x="7804022" y="2655766"/>
                <a:ext cx="1232502" cy="1166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도로 교통 표지판 색상에 숨겨진 의미">
                <a:extLst>
                  <a:ext uri="{FF2B5EF4-FFF2-40B4-BE49-F238E27FC236}">
                    <a16:creationId xmlns:a16="http://schemas.microsoft.com/office/drawing/2014/main" id="{CD575015-FFD7-4EC1-B4A6-893A1DC8E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7" t="8766" r="4452" b="6019"/>
              <a:stretch/>
            </p:blipFill>
            <p:spPr bwMode="auto">
              <a:xfrm>
                <a:off x="9112268" y="2661862"/>
                <a:ext cx="1238740" cy="1160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G마켓 - 도로표지판 지시310 좌우회전 고휘도커팅 원형 600">
                <a:extLst>
                  <a:ext uri="{FF2B5EF4-FFF2-40B4-BE49-F238E27FC236}">
                    <a16:creationId xmlns:a16="http://schemas.microsoft.com/office/drawing/2014/main" id="{E000A26E-635A-4A25-B31C-374F86719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9" t="18472" r="17727" b="19330"/>
              <a:stretch/>
            </p:blipFill>
            <p:spPr bwMode="auto">
              <a:xfrm>
                <a:off x="10466245" y="2655766"/>
                <a:ext cx="1238740" cy="1177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 descr="건설자재백화점 콘마트::">
              <a:extLst>
                <a:ext uri="{FF2B5EF4-FFF2-40B4-BE49-F238E27FC236}">
                  <a16:creationId xmlns:a16="http://schemas.microsoft.com/office/drawing/2014/main" id="{BFF57182-67AC-4CA8-B319-73DDFC0B15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10001" r="24266" b="27514"/>
            <a:stretch/>
          </p:blipFill>
          <p:spPr bwMode="auto">
            <a:xfrm>
              <a:off x="10449511" y="4502368"/>
              <a:ext cx="1273101" cy="78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AE61F7-9400-4960-9C34-2AFD2187B604}"/>
                </a:ext>
              </a:extLst>
            </p:cNvPr>
            <p:cNvGrpSpPr/>
            <p:nvPr/>
          </p:nvGrpSpPr>
          <p:grpSpPr>
            <a:xfrm>
              <a:off x="9140108" y="4481350"/>
              <a:ext cx="1198305" cy="830997"/>
              <a:chOff x="650814" y="5326556"/>
              <a:chExt cx="1588893" cy="1005840"/>
            </a:xfrm>
          </p:grpSpPr>
          <p:pic>
            <p:nvPicPr>
              <p:cNvPr id="1034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030BBE0C-29CC-486D-9CA5-B641E7F08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650814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3DA04C9D-DD62-4ECF-AE23-5A5923B30A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1481600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7F1472-46F3-4AEB-B1A2-A1EF12F618A4}"/>
                </a:ext>
              </a:extLst>
            </p:cNvPr>
            <p:cNvGrpSpPr/>
            <p:nvPr/>
          </p:nvGrpSpPr>
          <p:grpSpPr>
            <a:xfrm>
              <a:off x="7788030" y="4465923"/>
              <a:ext cx="1240983" cy="830997"/>
              <a:chOff x="2452565" y="5312269"/>
              <a:chExt cx="1588890" cy="1057090"/>
            </a:xfrm>
          </p:grpSpPr>
          <p:pic>
            <p:nvPicPr>
              <p:cNvPr id="1032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9B66EDCD-CD00-4A73-94ED-F8B8A70840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2452565" y="5312269"/>
                <a:ext cx="758106" cy="1042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C4820E26-7616-455D-81C8-2ABA71E06C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3283350" y="5326556"/>
                <a:ext cx="758105" cy="1042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4377A1-3B6F-4926-AD01-57F9F56C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81122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8AE59AD-553D-45EC-9F2C-FAC04AD2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0B05C724-1EE8-49AD-86F6-0BA22BCD3EF6}" type="datetime1">
              <a:rPr lang="ko-KR" altLang="en-US" smtClean="0"/>
              <a:t>2020-09-24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2049157"/>
            <a:ext cx="2486123" cy="1283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23" y="2050409"/>
            <a:ext cx="3174766" cy="2500195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98" y="3332852"/>
            <a:ext cx="2486124" cy="12177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71233-09D3-45AF-9022-55BA874DA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091" y="4952591"/>
            <a:ext cx="7550249" cy="15040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497728" y="4952591"/>
            <a:ext cx="368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Euro Truck Simulator 2 </a:t>
            </a:r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사용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967" y="2007984"/>
            <a:ext cx="3242087" cy="2941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951F2-BC7B-4051-A68F-29148C9CEF32}"/>
              </a:ext>
            </a:extLst>
          </p:cNvPr>
          <p:cNvSpPr txBox="1"/>
          <p:nvPr/>
        </p:nvSpPr>
        <p:spPr>
          <a:xfrm>
            <a:off x="7046326" y="6457890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수집된 데이터 분석용 샘플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8CCB6-D0BD-4031-A87D-E3E6DF047B28}"/>
              </a:ext>
            </a:extLst>
          </p:cNvPr>
          <p:cNvSpPr txBox="1"/>
          <p:nvPr/>
        </p:nvSpPr>
        <p:spPr>
          <a:xfrm>
            <a:off x="8238945" y="4586581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코스 맵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AF663-CCBE-4716-9E24-4179F4FD548F}"/>
              </a:ext>
            </a:extLst>
          </p:cNvPr>
          <p:cNvSpPr txBox="1"/>
          <p:nvPr/>
        </p:nvSpPr>
        <p:spPr>
          <a:xfrm>
            <a:off x="5559587" y="458070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장면</a:t>
            </a:r>
            <a:endParaRPr lang="en-US" altLang="ko-KR" b="1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30B05206-00D8-4EBF-AFC5-44367E92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989550FC-5403-4AD3-AF25-B625219AC8C8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0EF9FAE4-12BE-4D80-821A-4C723CEE8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4678885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240080" y="1798483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92251" y="432757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392086" cy="3674341"/>
            <a:chOff x="5615193" y="2924718"/>
            <a:chExt cx="6392086" cy="3674341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396520"/>
              <a:ext cx="1013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185" y="4314506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026" y="5478822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622047" y="3218904"/>
              <a:ext cx="1045478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7756425" y="3971415"/>
              <a:ext cx="2610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8071415" y="5117192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선별된 실제 데이터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35CC53-E754-4F3F-BF8B-A9C9C4E912E9}"/>
              </a:ext>
            </a:extLst>
          </p:cNvPr>
          <p:cNvSpPr txBox="1"/>
          <p:nvPr/>
        </p:nvSpPr>
        <p:spPr>
          <a:xfrm>
            <a:off x="129319" y="3500440"/>
            <a:ext cx="6788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부분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1600" b="1" dirty="0" err="1"/>
              <a:t>액셀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브레이크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속도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조향</a:t>
            </a:r>
            <a:r>
              <a:rPr lang="ko-KR" altLang="en-US" sz="1600" b="1" dirty="0"/>
              <a:t> 핸들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각 속도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회전량</a:t>
            </a:r>
            <a:r>
              <a:rPr lang="en-US" altLang="ko-KR" sz="1600" b="1" dirty="0"/>
              <a:t>), </a:t>
            </a:r>
            <a:r>
              <a:rPr lang="ko-KR" altLang="en-US" sz="1600" b="1" dirty="0"/>
              <a:t>좌우 가속도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전후 가속도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(</a:t>
            </a:r>
            <a:r>
              <a:rPr lang="en-US" altLang="ko-KR" sz="1600" b="1" dirty="0"/>
              <a:t>Accel,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Brake,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Velocity, Steering, </a:t>
            </a:r>
            <a:r>
              <a:rPr lang="en-US" altLang="ko-KR" sz="1600" b="1" dirty="0" err="1"/>
              <a:t>Rotate_Z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Acceleration_X</a:t>
            </a:r>
            <a:r>
              <a:rPr lang="en-US" altLang="ko-KR" sz="1600" dirty="0"/>
              <a:t>, </a:t>
            </a:r>
            <a:r>
              <a:rPr lang="en-US" altLang="ko-KR" sz="1600" dirty="0" err="1">
                <a:solidFill>
                  <a:srgbClr val="FF0000"/>
                </a:solidFill>
              </a:rPr>
              <a:t>Acceleration_Z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7DDF27-C4BE-4D4F-83FC-EB42179910F9}"/>
              </a:ext>
            </a:extLst>
          </p:cNvPr>
          <p:cNvGrpSpPr/>
          <p:nvPr/>
        </p:nvGrpSpPr>
        <p:grpSpPr>
          <a:xfrm>
            <a:off x="129319" y="2210006"/>
            <a:ext cx="6977601" cy="4356233"/>
            <a:chOff x="129319" y="2210006"/>
            <a:chExt cx="6977601" cy="435623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378B208-3D14-4DD3-B616-9C16E63B4439}"/>
                </a:ext>
              </a:extLst>
            </p:cNvPr>
            <p:cNvGrpSpPr/>
            <p:nvPr/>
          </p:nvGrpSpPr>
          <p:grpSpPr>
            <a:xfrm>
              <a:off x="977153" y="2210006"/>
              <a:ext cx="6129767" cy="4356233"/>
              <a:chOff x="977153" y="2219531"/>
              <a:chExt cx="6129767" cy="435623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7AE906E-807D-4D15-9CE3-A88590EECA73}"/>
                  </a:ext>
                </a:extLst>
              </p:cNvPr>
              <p:cNvSpPr/>
              <p:nvPr/>
            </p:nvSpPr>
            <p:spPr>
              <a:xfrm>
                <a:off x="977153" y="4697935"/>
                <a:ext cx="1129777" cy="1877829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98B05B-A5E3-4FE5-9806-2E9938D5AAF8}"/>
                  </a:ext>
                </a:extLst>
              </p:cNvPr>
              <p:cNvSpPr/>
              <p:nvPr/>
            </p:nvSpPr>
            <p:spPr>
              <a:xfrm>
                <a:off x="4790440" y="4697935"/>
                <a:ext cx="755650" cy="1877829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7493D3C-0139-4276-AD64-BBF3073778B3}"/>
                  </a:ext>
                </a:extLst>
              </p:cNvPr>
              <p:cNvSpPr/>
              <p:nvPr/>
            </p:nvSpPr>
            <p:spPr>
              <a:xfrm>
                <a:off x="4045473" y="4697935"/>
                <a:ext cx="379207" cy="1877829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E2DA70D-FF8A-4EE4-B290-E5E63C62ED65}"/>
                  </a:ext>
                </a:extLst>
              </p:cNvPr>
              <p:cNvSpPr/>
              <p:nvPr/>
            </p:nvSpPr>
            <p:spPr>
              <a:xfrm>
                <a:off x="2313193" y="2219531"/>
                <a:ext cx="724647" cy="120947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6751415-225C-4854-8C5E-B558217A9F91}"/>
                  </a:ext>
                </a:extLst>
              </p:cNvPr>
              <p:cNvSpPr/>
              <p:nvPr/>
            </p:nvSpPr>
            <p:spPr>
              <a:xfrm>
                <a:off x="5615193" y="2219531"/>
                <a:ext cx="1491727" cy="120947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195E90-905A-45F8-A13D-1E3CE0B6C207}"/>
                </a:ext>
              </a:extLst>
            </p:cNvPr>
            <p:cNvSpPr/>
            <p:nvPr/>
          </p:nvSpPr>
          <p:spPr>
            <a:xfrm>
              <a:off x="129319" y="3766924"/>
              <a:ext cx="5737157" cy="54758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8311D9-C8B4-4074-883F-2D07E3E8DFCA}"/>
              </a:ext>
            </a:extLst>
          </p:cNvPr>
          <p:cNvSpPr/>
          <p:nvPr/>
        </p:nvSpPr>
        <p:spPr>
          <a:xfrm>
            <a:off x="5866476" y="3766924"/>
            <a:ext cx="1375337" cy="547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64D518-59B2-475C-AD9E-F3A77E366F0E}"/>
              </a:ext>
            </a:extLst>
          </p:cNvPr>
          <p:cNvSpPr/>
          <p:nvPr/>
        </p:nvSpPr>
        <p:spPr>
          <a:xfrm>
            <a:off x="11000547" y="4327578"/>
            <a:ext cx="535238" cy="789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FFE216C-21C0-4E03-83B9-08398401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D62F54BC-5338-41B6-8752-DBE8F79DEE1D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E444013-5CE2-496B-BFE6-D4645CB2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262969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4762" y="4762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528438" y="1726331"/>
            <a:ext cx="192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8005628" y="172633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099" y="3241328"/>
            <a:ext cx="3780000" cy="2340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0" y="5593334"/>
            <a:ext cx="12192000" cy="1264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시뮬레이션 데이터와 실제 차량 데이터를 분석</a:t>
            </a:r>
            <a:endParaRPr lang="en-US" altLang="ko-KR" sz="2400" dirty="0"/>
          </a:p>
          <a:p>
            <a:pPr algn="ctr"/>
            <a:r>
              <a:rPr lang="ko-KR" altLang="en-US" sz="2400" dirty="0"/>
              <a:t>해당 자료를 바탕으로 </a:t>
            </a:r>
            <a:endParaRPr lang="en-US" altLang="ko-KR" sz="2400" dirty="0"/>
          </a:p>
          <a:p>
            <a:pPr algn="ctr"/>
            <a:r>
              <a:rPr lang="ko-KR" altLang="en-US" sz="2400" dirty="0"/>
              <a:t>시뮬레이션 데이터 정규화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30734EC-5468-43BB-B11B-CE7B09CF17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76" y="2416954"/>
            <a:ext cx="6274127" cy="5745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F63DD5-3A3D-418E-A9A3-3C631BC003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6481"/>
            <a:ext cx="5917876" cy="5419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3645" y="3248353"/>
            <a:ext cx="3780000" cy="23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C45AED-18A3-4005-B3D4-F751AB434CE9}"/>
              </a:ext>
            </a:extLst>
          </p:cNvPr>
          <p:cNvSpPr txBox="1"/>
          <p:nvPr/>
        </p:nvSpPr>
        <p:spPr>
          <a:xfrm>
            <a:off x="1919883" y="210068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범위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EB67F-4084-45A8-9C1D-3412BC296E81}"/>
              </a:ext>
            </a:extLst>
          </p:cNvPr>
          <p:cNvSpPr txBox="1"/>
          <p:nvPr/>
        </p:nvSpPr>
        <p:spPr>
          <a:xfrm>
            <a:off x="8000017" y="209864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범위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98925-1E34-4382-9AEF-FF5FBFFB7162}"/>
              </a:ext>
            </a:extLst>
          </p:cNvPr>
          <p:cNvSpPr txBox="1"/>
          <p:nvPr/>
        </p:nvSpPr>
        <p:spPr>
          <a:xfrm>
            <a:off x="8005628" y="291732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분포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1F4B5-6237-4CDF-8C7B-ECFDB4671687}"/>
              </a:ext>
            </a:extLst>
          </p:cNvPr>
          <p:cNvSpPr txBox="1"/>
          <p:nvPr/>
        </p:nvSpPr>
        <p:spPr>
          <a:xfrm>
            <a:off x="1919883" y="291732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분포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C4DA1D-736F-4A3D-B639-B0F056386D41}"/>
              </a:ext>
            </a:extLst>
          </p:cNvPr>
          <p:cNvSpPr/>
          <p:nvPr/>
        </p:nvSpPr>
        <p:spPr>
          <a:xfrm>
            <a:off x="679099" y="3781425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C0948D-C502-4799-A239-A18DA7F8B0AC}"/>
              </a:ext>
            </a:extLst>
          </p:cNvPr>
          <p:cNvSpPr/>
          <p:nvPr/>
        </p:nvSpPr>
        <p:spPr>
          <a:xfrm>
            <a:off x="679099" y="5211193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1770E6-3FDC-4316-8E41-1D8AC820E3E2}"/>
              </a:ext>
            </a:extLst>
          </p:cNvPr>
          <p:cNvSpPr/>
          <p:nvPr/>
        </p:nvSpPr>
        <p:spPr>
          <a:xfrm>
            <a:off x="6727474" y="3781425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CA33A-DC9C-400C-A2F2-6746E913DA19}"/>
              </a:ext>
            </a:extLst>
          </p:cNvPr>
          <p:cNvSpPr/>
          <p:nvPr/>
        </p:nvSpPr>
        <p:spPr>
          <a:xfrm>
            <a:off x="6727474" y="5211193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13E9A31-F8A3-4BA2-9DC4-BBF0DF28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00759447-5D4A-4F46-8302-ABB15627F380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E8A10D9-1BF4-4D02-8600-69FEBCD7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60" y="1971511"/>
            <a:ext cx="10327879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3" y="4570570"/>
            <a:ext cx="1574984" cy="19444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18455" y="423201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496297" y="4245885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제한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387272" y="423201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AB6BA-272F-4E39-8A0F-2AB4A68621CE}"/>
              </a:ext>
            </a:extLst>
          </p:cNvPr>
          <p:cNvSpPr txBox="1"/>
          <p:nvPr/>
        </p:nvSpPr>
        <p:spPr>
          <a:xfrm>
            <a:off x="378152" y="5446992"/>
            <a:ext cx="322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</a:t>
            </a:r>
            <a:r>
              <a:rPr lang="ko-KR" altLang="en-US" sz="1400" dirty="0"/>
              <a:t>추출 값을 반올림 </a:t>
            </a:r>
            <a:r>
              <a:rPr lang="en-US" altLang="ko-KR" sz="1400" dirty="0"/>
              <a:t>&amp; </a:t>
            </a:r>
            <a:r>
              <a:rPr lang="ko-KR" altLang="en-US" sz="1400" dirty="0"/>
              <a:t>값 범위 맞추기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D3A37-5E73-47D1-A045-24EBB6D9E481}"/>
              </a:ext>
            </a:extLst>
          </p:cNvPr>
          <p:cNvSpPr txBox="1"/>
          <p:nvPr/>
        </p:nvSpPr>
        <p:spPr>
          <a:xfrm>
            <a:off x="4528051" y="6514996"/>
            <a:ext cx="360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범위를 벗어나는 값을 최대</a:t>
            </a:r>
            <a:r>
              <a:rPr lang="en-US" altLang="ko-KR" sz="1400" dirty="0"/>
              <a:t>|</a:t>
            </a:r>
            <a:r>
              <a:rPr lang="ko-KR" altLang="en-US" sz="1400" dirty="0"/>
              <a:t>최소 값으로 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D569D-2DFC-4A8A-A1D8-F21E9D0D67B3}"/>
              </a:ext>
            </a:extLst>
          </p:cNvPr>
          <p:cNvSpPr txBox="1"/>
          <p:nvPr/>
        </p:nvSpPr>
        <p:spPr>
          <a:xfrm>
            <a:off x="7666082" y="5444242"/>
            <a:ext cx="3762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3) </a:t>
            </a:r>
            <a:r>
              <a:rPr lang="ko-KR" altLang="en-US" sz="1400" dirty="0"/>
              <a:t>좌우 가속도와 각속도에 대해 범위 맞추기 진행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F91419F8-B40C-4800-BB7C-F5FDCFB0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8258"/>
            <a:ext cx="2743200" cy="365125"/>
          </a:xfrm>
        </p:spPr>
        <p:txBody>
          <a:bodyPr/>
          <a:lstStyle/>
          <a:p>
            <a:fld id="{94589DA1-17E2-4AEB-BE79-8A7911F46389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018CEFE-102F-42DE-8D91-A439436D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6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54388" y="1726330"/>
            <a:ext cx="1146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DNN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33777" y="1726330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45963" y="3997611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 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482049" y="4002342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 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C1C72B-0EE4-4AC4-8877-5219C5ECC0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82" y="2064884"/>
            <a:ext cx="2821479" cy="197412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EA2F01-974D-40EF-87C2-997A956153D7}"/>
              </a:ext>
            </a:extLst>
          </p:cNvPr>
          <p:cNvGrpSpPr/>
          <p:nvPr/>
        </p:nvGrpSpPr>
        <p:grpSpPr>
          <a:xfrm>
            <a:off x="5276849" y="2120430"/>
            <a:ext cx="6413501" cy="2628778"/>
            <a:chOff x="5034159" y="2437929"/>
            <a:chExt cx="6656192" cy="198214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2231DE-74B9-476C-99A1-241EBA5133C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91775" y="2437929"/>
              <a:ext cx="1298576" cy="1222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 descr="시계이(가) 표시된 사진&#10;&#10;자동 생성된 설명">
              <a:extLst>
                <a:ext uri="{FF2B5EF4-FFF2-40B4-BE49-F238E27FC236}">
                  <a16:creationId xmlns:a16="http://schemas.microsoft.com/office/drawing/2014/main" id="{08522E12-E8EA-4AAB-9F0F-647A713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159" y="2437929"/>
              <a:ext cx="5267129" cy="1982141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23C6CC-D71D-4391-BFA3-4944D4E79207}"/>
                </a:ext>
              </a:extLst>
            </p:cNvPr>
            <p:cNvCxnSpPr/>
            <p:nvPr/>
          </p:nvCxnSpPr>
          <p:spPr>
            <a:xfrm flipV="1">
              <a:off x="10301288" y="2644775"/>
              <a:ext cx="442912" cy="476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6EA399-8E18-4436-A82C-0F08CA648C0C}"/>
                </a:ext>
              </a:extLst>
            </p:cNvPr>
            <p:cNvCxnSpPr/>
            <p:nvPr/>
          </p:nvCxnSpPr>
          <p:spPr>
            <a:xfrm flipV="1">
              <a:off x="9572625" y="3463925"/>
              <a:ext cx="1171575" cy="85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9E3C100-A7B5-496C-9FFE-2E3DCD951B5F}"/>
              </a:ext>
            </a:extLst>
          </p:cNvPr>
          <p:cNvGrpSpPr/>
          <p:nvPr/>
        </p:nvGrpSpPr>
        <p:grpSpPr>
          <a:xfrm>
            <a:off x="1309430" y="4039008"/>
            <a:ext cx="3014921" cy="2628778"/>
            <a:chOff x="1309430" y="4039008"/>
            <a:chExt cx="3014921" cy="2628778"/>
          </a:xfrm>
        </p:grpSpPr>
        <p:pic>
          <p:nvPicPr>
            <p:cNvPr id="9" name="그림 8" descr="키보드이(가) 표시된 사진&#10;&#10;자동 생성된 설명">
              <a:extLst>
                <a:ext uri="{FF2B5EF4-FFF2-40B4-BE49-F238E27FC236}">
                  <a16:creationId xmlns:a16="http://schemas.microsoft.com/office/drawing/2014/main" id="{3F815C63-021D-44A2-94FA-02D61B858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9430" y="4039008"/>
              <a:ext cx="324507" cy="2628778"/>
            </a:xfrm>
            <a:prstGeom prst="rect">
              <a:avLst/>
            </a:prstGeom>
          </p:spPr>
        </p:pic>
        <p:pic>
          <p:nvPicPr>
            <p:cNvPr id="42" name="그림 41" descr="측면, 컴퓨터, 모니터, 대형이(가) 표시된 사진&#10;&#10;자동 생성된 설명">
              <a:extLst>
                <a:ext uri="{FF2B5EF4-FFF2-40B4-BE49-F238E27FC236}">
                  <a16:creationId xmlns:a16="http://schemas.microsoft.com/office/drawing/2014/main" id="{0BC33A7D-0987-49DE-AD3B-26D1B22CB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4025" y="4039008"/>
              <a:ext cx="2600326" cy="2442457"/>
            </a:xfrm>
            <a:prstGeom prst="rect">
              <a:avLst/>
            </a:prstGeom>
          </p:spPr>
        </p:pic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4BF3B490-8B10-4C29-A2AE-86E9AA378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2125" y="6467475"/>
              <a:ext cx="2543229" cy="15903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EB7D0B-C025-4730-A9E1-663CAA63FD3F}"/>
              </a:ext>
            </a:extLst>
          </p:cNvPr>
          <p:cNvGrpSpPr/>
          <p:nvPr/>
        </p:nvGrpSpPr>
        <p:grpSpPr>
          <a:xfrm>
            <a:off x="7384163" y="4023010"/>
            <a:ext cx="2798062" cy="2628778"/>
            <a:chOff x="7384163" y="4023010"/>
            <a:chExt cx="2798062" cy="2628778"/>
          </a:xfrm>
        </p:grpSpPr>
        <p:pic>
          <p:nvPicPr>
            <p:cNvPr id="14" name="그림 13" descr="키보드이(가) 표시된 사진&#10;&#10;자동 생성된 설명">
              <a:extLst>
                <a:ext uri="{FF2B5EF4-FFF2-40B4-BE49-F238E27FC236}">
                  <a16:creationId xmlns:a16="http://schemas.microsoft.com/office/drawing/2014/main" id="{CB850FEF-66E9-4874-B193-61A3E46E9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4163" y="4023010"/>
              <a:ext cx="324507" cy="2628778"/>
            </a:xfrm>
            <a:prstGeom prst="rect">
              <a:avLst/>
            </a:prstGeom>
          </p:spPr>
        </p:pic>
        <p:pic>
          <p:nvPicPr>
            <p:cNvPr id="40" name="그림 39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836122-85B5-4EB6-9AF6-053B7B5A6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15020" y="6481465"/>
              <a:ext cx="2467205" cy="15428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8E4FC1A-7DF2-42F0-B23F-DC2DB1983EC9}"/>
                </a:ext>
              </a:extLst>
            </p:cNvPr>
            <p:cNvPicPr/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15020" y="4039008"/>
              <a:ext cx="2467205" cy="24424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FC3987-8D73-4107-9C94-52FAFC3FF8F5}"/>
              </a:ext>
            </a:extLst>
          </p:cNvPr>
          <p:cNvSpPr/>
          <p:nvPr/>
        </p:nvSpPr>
        <p:spPr>
          <a:xfrm>
            <a:off x="5161856" y="1723932"/>
            <a:ext cx="6597327" cy="302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5085B3-2FDF-4101-AD8E-D765ADA245C4}"/>
              </a:ext>
            </a:extLst>
          </p:cNvPr>
          <p:cNvSpPr/>
          <p:nvPr/>
        </p:nvSpPr>
        <p:spPr>
          <a:xfrm>
            <a:off x="10439120" y="1919382"/>
            <a:ext cx="283744" cy="2023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날짜 개체 틀 22">
            <a:extLst>
              <a:ext uri="{FF2B5EF4-FFF2-40B4-BE49-F238E27FC236}">
                <a16:creationId xmlns:a16="http://schemas.microsoft.com/office/drawing/2014/main" id="{9CEB90DD-0459-4EEE-96E3-6579358B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D2E5B895-672B-454B-9F7E-C102F693A031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3463CF94-1198-435C-A607-6C5229A0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7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11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384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6118137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2942074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6715900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 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 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   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   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2780487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FE5FC9-209C-472C-AA3C-4F6BA369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464" y="6039833"/>
            <a:ext cx="2743200" cy="365125"/>
          </a:xfrm>
        </p:spPr>
        <p:txBody>
          <a:bodyPr/>
          <a:lstStyle/>
          <a:p>
            <a:fld id="{1A32CE52-C006-46B4-9019-89BFEBF96FE5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94BC2A-B3B5-472B-B122-DB7095C6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6AA1D8-1100-4B6A-97C3-8F7DB221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F7A8-A67E-45EF-A8DA-6303D01B56AD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D6EBBBE-A9B0-4605-A070-215EB039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AF2C85-C16B-4D16-B573-D72BD9BFE055}"/>
              </a:ext>
            </a:extLst>
          </p:cNvPr>
          <p:cNvSpPr txBox="1"/>
          <p:nvPr/>
        </p:nvSpPr>
        <p:spPr>
          <a:xfrm>
            <a:off x="189659" y="1732286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CNN-GAP</a:t>
            </a:r>
            <a:endParaRPr lang="ko-KR" alt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FFBA4-B382-413F-BF19-644B7924C900}"/>
              </a:ext>
            </a:extLst>
          </p:cNvPr>
          <p:cNvSpPr txBox="1"/>
          <p:nvPr/>
        </p:nvSpPr>
        <p:spPr>
          <a:xfrm>
            <a:off x="233730" y="4234429"/>
            <a:ext cx="13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CNN-Flatten</a:t>
            </a:r>
            <a:endParaRPr lang="ko-KR" altLang="en-US" sz="16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E00619-C214-4DB6-BD2D-A958C9D19CA6}"/>
              </a:ext>
            </a:extLst>
          </p:cNvPr>
          <p:cNvGrpSpPr/>
          <p:nvPr/>
        </p:nvGrpSpPr>
        <p:grpSpPr>
          <a:xfrm>
            <a:off x="202124" y="1968370"/>
            <a:ext cx="8999025" cy="2332227"/>
            <a:chOff x="213096" y="1726331"/>
            <a:chExt cx="7962392" cy="2167576"/>
          </a:xfrm>
        </p:grpSpPr>
        <p:pic>
          <p:nvPicPr>
            <p:cNvPr id="12" name="그림 11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C0DBB20-45DA-4775-A748-0BDF7822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726331"/>
              <a:ext cx="2079488" cy="158519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BB6783-0959-44E9-9090-B425CDB6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096" y="1808121"/>
              <a:ext cx="5751476" cy="2085786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90D6A64-7565-46E3-9C6B-CB72A960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2665" y="1828802"/>
              <a:ext cx="467660" cy="555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35ADF37-3832-46A9-BD25-0AAE72C6F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5915" y="3257551"/>
              <a:ext cx="1134410" cy="29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6CD74-216B-4470-B587-EE7B455592DD}"/>
                </a:ext>
              </a:extLst>
            </p:cNvPr>
            <p:cNvSpPr txBox="1"/>
            <p:nvPr/>
          </p:nvSpPr>
          <p:spPr>
            <a:xfrm>
              <a:off x="6227430" y="321365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GAP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(128)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0DE2BE4-6289-48ED-A4B3-022832B52B7B}"/>
              </a:ext>
            </a:extLst>
          </p:cNvPr>
          <p:cNvGrpSpPr/>
          <p:nvPr/>
        </p:nvGrpSpPr>
        <p:grpSpPr>
          <a:xfrm>
            <a:off x="233729" y="4512507"/>
            <a:ext cx="8967419" cy="2390438"/>
            <a:chOff x="233730" y="3992389"/>
            <a:chExt cx="7941758" cy="21767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A64D722-3A6D-4586-8FB3-F9AE7695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730" y="4052866"/>
              <a:ext cx="5751476" cy="2116306"/>
            </a:xfrm>
            <a:prstGeom prst="rect">
              <a:avLst/>
            </a:prstGeom>
          </p:spPr>
        </p:pic>
        <p:pic>
          <p:nvPicPr>
            <p:cNvPr id="53" name="그림 5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4620EA2-F879-4FDA-9383-710D91E4A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992389"/>
              <a:ext cx="2079488" cy="1551161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4B101E-E31D-41D2-9413-70CF448F4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3601" y="4098752"/>
              <a:ext cx="456724" cy="557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B82380-4A41-464F-92BD-9D49F07A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1138" y="5543550"/>
              <a:ext cx="1119187" cy="2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D985BB7-9CA5-4B06-B4EE-F936AA86286B}"/>
                </a:ext>
              </a:extLst>
            </p:cNvPr>
            <p:cNvSpPr txBox="1"/>
            <p:nvPr/>
          </p:nvSpPr>
          <p:spPr>
            <a:xfrm>
              <a:off x="6054305" y="5541962"/>
              <a:ext cx="84350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Flatten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(6x6x128)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(4608)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3494D21-0F72-47D2-B26C-515C47809728}"/>
              </a:ext>
            </a:extLst>
          </p:cNvPr>
          <p:cNvGrpSpPr/>
          <p:nvPr/>
        </p:nvGrpSpPr>
        <p:grpSpPr>
          <a:xfrm>
            <a:off x="7733929" y="3738031"/>
            <a:ext cx="4425796" cy="789500"/>
            <a:chOff x="4065270" y="4825540"/>
            <a:chExt cx="4099965" cy="7895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A26C430-AFC6-4884-A6C8-CB25D58F25CD}"/>
                </a:ext>
              </a:extLst>
            </p:cNvPr>
            <p:cNvSpPr/>
            <p:nvPr/>
          </p:nvSpPr>
          <p:spPr>
            <a:xfrm>
              <a:off x="4065270" y="4825540"/>
              <a:ext cx="4095033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2800E93-996B-4355-A909-95CAB2723D45}"/>
                </a:ext>
              </a:extLst>
            </p:cNvPr>
            <p:cNvSpPr txBox="1"/>
            <p:nvPr/>
          </p:nvSpPr>
          <p:spPr>
            <a:xfrm>
              <a:off x="4070203" y="4831955"/>
              <a:ext cx="37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5EE8993-1BE7-4BFB-A970-87E74BBF53CB}"/>
                </a:ext>
              </a:extLst>
            </p:cNvPr>
            <p:cNvSpPr txBox="1"/>
            <p:nvPr/>
          </p:nvSpPr>
          <p:spPr>
            <a:xfrm>
              <a:off x="4070203" y="5207702"/>
              <a:ext cx="4095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70D6196-8006-4FA1-9836-9007D7BE5644}"/>
              </a:ext>
            </a:extLst>
          </p:cNvPr>
          <p:cNvCxnSpPr>
            <a:cxnSpLocks/>
            <a:stCxn id="12" idx="3"/>
            <a:endCxn id="72" idx="0"/>
          </p:cNvCxnSpPr>
          <p:nvPr/>
        </p:nvCxnSpPr>
        <p:spPr>
          <a:xfrm>
            <a:off x="9201149" y="2821174"/>
            <a:ext cx="743016" cy="916857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8AEC6EB-CD51-4A0E-A688-EA940E04A771}"/>
              </a:ext>
            </a:extLst>
          </p:cNvPr>
          <p:cNvCxnSpPr>
            <a:cxnSpLocks/>
            <a:stCxn id="53" idx="3"/>
            <a:endCxn id="72" idx="2"/>
          </p:cNvCxnSpPr>
          <p:nvPr/>
        </p:nvCxnSpPr>
        <p:spPr>
          <a:xfrm flipV="1">
            <a:off x="9201148" y="4527531"/>
            <a:ext cx="743017" cy="836681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D3F101-9B8E-4BC1-919E-09A9640E70AD}"/>
              </a:ext>
            </a:extLst>
          </p:cNvPr>
          <p:cNvGrpSpPr/>
          <p:nvPr/>
        </p:nvGrpSpPr>
        <p:grpSpPr>
          <a:xfrm>
            <a:off x="422910" y="3169920"/>
            <a:ext cx="192574" cy="2700552"/>
            <a:chOff x="422910" y="3169920"/>
            <a:chExt cx="192574" cy="270055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B0993B7-6D0A-4662-94D6-0ECBFCDAC47F}"/>
                </a:ext>
              </a:extLst>
            </p:cNvPr>
            <p:cNvSpPr/>
            <p:nvPr/>
          </p:nvSpPr>
          <p:spPr>
            <a:xfrm>
              <a:off x="422910" y="3169920"/>
              <a:ext cx="161364" cy="1333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B6C24CD-EB89-40CC-A553-EF106617041D}"/>
                </a:ext>
              </a:extLst>
            </p:cNvPr>
            <p:cNvSpPr/>
            <p:nvPr/>
          </p:nvSpPr>
          <p:spPr>
            <a:xfrm>
              <a:off x="454120" y="5737122"/>
              <a:ext cx="161364" cy="1333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89A48A-7ED3-4A90-ACBA-C1B15F1F896E}"/>
              </a:ext>
            </a:extLst>
          </p:cNvPr>
          <p:cNvGrpSpPr/>
          <p:nvPr/>
        </p:nvGrpSpPr>
        <p:grpSpPr>
          <a:xfrm>
            <a:off x="2026855" y="3627035"/>
            <a:ext cx="3587977" cy="3093410"/>
            <a:chOff x="2026855" y="3627035"/>
            <a:chExt cx="3587977" cy="30934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5658706-1B76-492C-AFA2-F5856ED06E7A}"/>
                </a:ext>
              </a:extLst>
            </p:cNvPr>
            <p:cNvSpPr/>
            <p:nvPr/>
          </p:nvSpPr>
          <p:spPr>
            <a:xfrm>
              <a:off x="2026855" y="3627035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C896D4E-189B-4395-9EF3-10FCA5A0FA0F}"/>
                </a:ext>
              </a:extLst>
            </p:cNvPr>
            <p:cNvSpPr/>
            <p:nvPr/>
          </p:nvSpPr>
          <p:spPr>
            <a:xfrm>
              <a:off x="3556649" y="3642078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48619C-059C-4614-9AE3-86A12386A990}"/>
                </a:ext>
              </a:extLst>
            </p:cNvPr>
            <p:cNvSpPr/>
            <p:nvPr/>
          </p:nvSpPr>
          <p:spPr>
            <a:xfrm>
              <a:off x="2074306" y="6223305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004BFA-3BDE-41F2-A65B-AD3F615C4D0E}"/>
                </a:ext>
              </a:extLst>
            </p:cNvPr>
            <p:cNvSpPr/>
            <p:nvPr/>
          </p:nvSpPr>
          <p:spPr>
            <a:xfrm>
              <a:off x="3604100" y="6238348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6BBB2B7-847B-40FE-9C45-D8AF62E0545C}"/>
                </a:ext>
              </a:extLst>
            </p:cNvPr>
            <p:cNvSpPr/>
            <p:nvPr/>
          </p:nvSpPr>
          <p:spPr>
            <a:xfrm>
              <a:off x="5160103" y="3650684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4EC83D2-412B-4390-9C37-CA8FD940281D}"/>
                </a:ext>
              </a:extLst>
            </p:cNvPr>
            <p:cNvSpPr/>
            <p:nvPr/>
          </p:nvSpPr>
          <p:spPr>
            <a:xfrm>
              <a:off x="5172872" y="6238348"/>
              <a:ext cx="441960" cy="482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31B0A4B9-778B-4A8E-903E-DDCC7945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9061" y="6537820"/>
            <a:ext cx="2743200" cy="365125"/>
          </a:xfrm>
        </p:spPr>
        <p:txBody>
          <a:bodyPr/>
          <a:lstStyle/>
          <a:p>
            <a:fld id="{1D9683CC-448C-4ED2-B865-723378B7E88D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0CB5E2EF-79AC-4D14-8669-DB1771B7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학습된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예측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624955-A50E-486A-BB6E-0CABF968ED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75" y="6558132"/>
            <a:ext cx="2743200" cy="365125"/>
          </a:xfrm>
        </p:spPr>
        <p:txBody>
          <a:bodyPr/>
          <a:lstStyle/>
          <a:p>
            <a:fld id="{3B9B036F-C5E3-4F18-B9CD-3241CBF66393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AB970-B5A2-46E6-BBD6-1E273561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1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49FEED-EB46-49FE-ADE8-36FCC38B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DBF43F50-3AC8-4F69-8527-0F72F0A5F595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A2116E1-0303-4896-B401-638053BC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5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05E30F-9D74-48BB-9CD2-F9F04B91A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01588"/>
            <a:ext cx="2743200" cy="365125"/>
          </a:xfrm>
        </p:spPr>
        <p:txBody>
          <a:bodyPr/>
          <a:lstStyle/>
          <a:p>
            <a:fld id="{CAC9710C-0650-4AFB-ABB9-69DE53348B48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043A56-66F5-4FEB-ACC3-76FF9973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9" y="573966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최초 실행 영상 </a:t>
            </a:r>
            <a:r>
              <a:rPr lang="en-US" altLang="ko-KR" dirty="0"/>
              <a:t>&amp; </a:t>
            </a:r>
            <a:r>
              <a:rPr lang="ko-KR" altLang="en-US" dirty="0"/>
              <a:t>각 성공 케이스 별로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5</a:t>
            </a:r>
            <a:r>
              <a:rPr lang="ko-KR" altLang="en-US" dirty="0"/>
              <a:t>초 분량 집어넣기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졸업과제_발표용">
            <a:hlinkClick r:id="" action="ppaction://media"/>
            <a:extLst>
              <a:ext uri="{FF2B5EF4-FFF2-40B4-BE49-F238E27FC236}">
                <a16:creationId xmlns:a16="http://schemas.microsoft.com/office/drawing/2014/main" id="{D3E0EC77-5AF1-4A29-B21C-6CB9F264AB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0453" y="1982432"/>
            <a:ext cx="8098935" cy="4555651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5969E6-5415-41F2-9314-CFD2A4EC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0955"/>
            <a:ext cx="2743200" cy="365125"/>
          </a:xfrm>
        </p:spPr>
        <p:txBody>
          <a:bodyPr/>
          <a:lstStyle/>
          <a:p>
            <a:fld id="{FB32A920-ADC3-4070-AC18-4E5EAA60097F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D1238C-01CB-47FD-9752-5D172060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  <p:sp>
        <p:nvSpPr>
          <p:cNvPr id="43" name="날짜 개체 틀 42">
            <a:extLst>
              <a:ext uri="{FF2B5EF4-FFF2-40B4-BE49-F238E27FC236}">
                <a16:creationId xmlns:a16="http://schemas.microsoft.com/office/drawing/2014/main" id="{5FDBC693-2A88-473F-972F-18A2F28CE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885" y="6577938"/>
            <a:ext cx="2743200" cy="365125"/>
          </a:xfrm>
        </p:spPr>
        <p:txBody>
          <a:bodyPr/>
          <a:lstStyle/>
          <a:p>
            <a:fld id="{004A652A-BC78-468B-8E1C-F44FE0FF5080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523385B6-91D3-4FC2-A496-1275156C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703CA1F-63D6-4A0B-9628-83556D07D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83" y="2742929"/>
            <a:ext cx="3407959" cy="4145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E2126E6-1484-425E-AAD6-2B6C6215DE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58" y="2747412"/>
            <a:ext cx="3407959" cy="414564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5AB9FAF-22EE-45D6-B092-1D83C0EE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85978"/>
            <a:ext cx="2743200" cy="365125"/>
          </a:xfrm>
        </p:spPr>
        <p:txBody>
          <a:bodyPr/>
          <a:lstStyle/>
          <a:p>
            <a:fld id="{7CCE9B4A-8F5E-4312-AD63-9EE6FFF55A4A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485CD4-E1DA-4921-8447-3C81F2D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836" y="6359734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D8522-0432-48C9-B0F8-7CE0E41763F3}"/>
              </a:ext>
            </a:extLst>
          </p:cNvPr>
          <p:cNvSpPr txBox="1"/>
          <p:nvPr/>
        </p:nvSpPr>
        <p:spPr>
          <a:xfrm>
            <a:off x="1227455" y="1713675"/>
            <a:ext cx="3893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7E4F035-8CC9-452F-824F-E4C03EEB2F40}"/>
              </a:ext>
            </a:extLst>
          </p:cNvPr>
          <p:cNvGrpSpPr/>
          <p:nvPr/>
        </p:nvGrpSpPr>
        <p:grpSpPr>
          <a:xfrm>
            <a:off x="988151" y="2160797"/>
            <a:ext cx="3774883" cy="815151"/>
            <a:chOff x="556334" y="2164396"/>
            <a:chExt cx="3774883" cy="81515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431AED3-D070-41B1-924E-53AF09AAB66A}"/>
                </a:ext>
              </a:extLst>
            </p:cNvPr>
            <p:cNvGrpSpPr/>
            <p:nvPr/>
          </p:nvGrpSpPr>
          <p:grpSpPr>
            <a:xfrm>
              <a:off x="616013" y="2164396"/>
              <a:ext cx="3708428" cy="815151"/>
              <a:chOff x="616013" y="2306411"/>
              <a:chExt cx="3708428" cy="815151"/>
            </a:xfrm>
          </p:grpSpPr>
          <p:pic>
            <p:nvPicPr>
              <p:cNvPr id="45" name="그림 44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3C32939-E188-4EA1-9E5B-5C55D6B8A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F8946E-17CD-4385-A691-4993CA0D9959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5891ACC3-281E-491E-B6B6-71B4E7360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334" y="2406338"/>
              <a:ext cx="3774883" cy="391913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E0DDF2-C013-474D-865B-EAB7DB9E0DB3}"/>
              </a:ext>
            </a:extLst>
          </p:cNvPr>
          <p:cNvGrpSpPr/>
          <p:nvPr/>
        </p:nvGrpSpPr>
        <p:grpSpPr>
          <a:xfrm>
            <a:off x="987659" y="2962267"/>
            <a:ext cx="3775375" cy="807883"/>
            <a:chOff x="555842" y="2965866"/>
            <a:chExt cx="3775375" cy="80788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01209A2-3816-4210-8682-DF7F0965E190}"/>
                </a:ext>
              </a:extLst>
            </p:cNvPr>
            <p:cNvGrpSpPr/>
            <p:nvPr/>
          </p:nvGrpSpPr>
          <p:grpSpPr>
            <a:xfrm>
              <a:off x="596423" y="2965866"/>
              <a:ext cx="3697788" cy="807883"/>
              <a:chOff x="648338" y="3334895"/>
              <a:chExt cx="3697788" cy="807883"/>
            </a:xfrm>
          </p:grpSpPr>
          <p:pic>
            <p:nvPicPr>
              <p:cNvPr id="50" name="그림 49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E02B1EF-6EBF-4A44-B0E1-3A46F65D7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9C3018-5B81-4DC9-A0AA-3DD84144D1D6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9" name="그림 48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E53C5E06-3831-4CE3-998A-728E4280C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5842" y="3211453"/>
              <a:ext cx="3775375" cy="3810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6F05E62-02EC-4995-8354-AC6343F0C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4085" y="3810455"/>
            <a:ext cx="2764191" cy="2457058"/>
          </a:xfrm>
          <a:prstGeom prst="rect">
            <a:avLst/>
          </a:prstGeom>
        </p:spPr>
      </p:pic>
      <p:pic>
        <p:nvPicPr>
          <p:cNvPr id="11" name="그림 10" descr="스크린샷, 모니터, 카운터, 테이블이(가) 표시된 사진&#10;&#10;자동 생성된 설명">
            <a:extLst>
              <a:ext uri="{FF2B5EF4-FFF2-40B4-BE49-F238E27FC236}">
                <a16:creationId xmlns:a16="http://schemas.microsoft.com/office/drawing/2014/main" id="{7F36968B-0D11-47F1-81E9-7ABA406CB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40" y="1724730"/>
            <a:ext cx="3652269" cy="4721226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44949C86-6662-47AC-91E3-2288CBF1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5934"/>
            <a:ext cx="2743200" cy="365125"/>
          </a:xfrm>
        </p:spPr>
        <p:txBody>
          <a:bodyPr/>
          <a:lstStyle/>
          <a:p>
            <a:fld id="{8DC4C2F0-0AE3-4BC4-BB42-129226847F18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DCDA48A-4C9A-462E-A103-C2A3A358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7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28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CCD66C-2A90-4984-94AD-BC3E4D6DF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4326" y="3773749"/>
            <a:ext cx="2777188" cy="24369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2C01A3-69E5-475D-BEA2-BF0EC8706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917" y="3791149"/>
            <a:ext cx="2708409" cy="2402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0C3EE-8BF7-45E5-A88A-8E87E8219308}"/>
              </a:ext>
            </a:extLst>
          </p:cNvPr>
          <p:cNvSpPr txBox="1"/>
          <p:nvPr/>
        </p:nvSpPr>
        <p:spPr>
          <a:xfrm>
            <a:off x="1246505" y="1702433"/>
            <a:ext cx="393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우회전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B9D3AE-FFF8-45BD-A555-83E25D6F2522}"/>
              </a:ext>
            </a:extLst>
          </p:cNvPr>
          <p:cNvGrpSpPr/>
          <p:nvPr/>
        </p:nvGrpSpPr>
        <p:grpSpPr>
          <a:xfrm>
            <a:off x="1182592" y="2146994"/>
            <a:ext cx="3774883" cy="815151"/>
            <a:chOff x="549558" y="2306411"/>
            <a:chExt cx="3774883" cy="81515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1BE0B6-4644-4E03-9091-D28494D88C45}"/>
                </a:ext>
              </a:extLst>
            </p:cNvPr>
            <p:cNvGrpSpPr/>
            <p:nvPr/>
          </p:nvGrpSpPr>
          <p:grpSpPr>
            <a:xfrm>
              <a:off x="549558" y="2605550"/>
              <a:ext cx="3774883" cy="516012"/>
              <a:chOff x="536767" y="2160797"/>
              <a:chExt cx="3774883" cy="516012"/>
            </a:xfrm>
          </p:grpSpPr>
          <p:pic>
            <p:nvPicPr>
              <p:cNvPr id="41" name="그림 4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D3CB1D48-18B3-4347-9D60-EBBFE218A3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6767" y="2160797"/>
                <a:ext cx="3774883" cy="338554"/>
              </a:xfrm>
              <a:prstGeom prst="rect">
                <a:avLst/>
              </a:prstGeom>
            </p:spPr>
          </p:pic>
          <p:pic>
            <p:nvPicPr>
              <p:cNvPr id="42" name="그림 4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915642C2-606C-444C-957B-F89000CAC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7288" y="2495837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761C69-8CB9-496A-9EC3-560CFF4FA7A1}"/>
                </a:ext>
              </a:extLst>
            </p:cNvPr>
            <p:cNvSpPr txBox="1"/>
            <p:nvPr/>
          </p:nvSpPr>
          <p:spPr>
            <a:xfrm>
              <a:off x="616013" y="2306411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Sim2Sim</a:t>
              </a:r>
              <a:endParaRPr lang="ko-KR" altLang="en-US" sz="1400" b="1" dirty="0"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EB0FE7-CE6F-4C35-8A9F-795355BC7F05}"/>
              </a:ext>
            </a:extLst>
          </p:cNvPr>
          <p:cNvGrpSpPr/>
          <p:nvPr/>
        </p:nvGrpSpPr>
        <p:grpSpPr>
          <a:xfrm>
            <a:off x="1182592" y="2948464"/>
            <a:ext cx="3802645" cy="807883"/>
            <a:chOff x="601473" y="3334895"/>
            <a:chExt cx="3802645" cy="80788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0ED5A2-3CA4-496D-8D0A-4C7254AC888E}"/>
                </a:ext>
              </a:extLst>
            </p:cNvPr>
            <p:cNvGrpSpPr/>
            <p:nvPr/>
          </p:nvGrpSpPr>
          <p:grpSpPr>
            <a:xfrm>
              <a:off x="601473" y="3628038"/>
              <a:ext cx="3802645" cy="514740"/>
              <a:chOff x="518436" y="3252181"/>
              <a:chExt cx="3802645" cy="514740"/>
            </a:xfrm>
          </p:grpSpPr>
          <p:pic>
            <p:nvPicPr>
              <p:cNvPr id="46" name="그림 45" descr="대형, 키보드이(가) 표시된 사진&#10;&#10;자동 생성된 설명">
                <a:extLst>
                  <a:ext uri="{FF2B5EF4-FFF2-40B4-BE49-F238E27FC236}">
                    <a16:creationId xmlns:a16="http://schemas.microsoft.com/office/drawing/2014/main" id="{15A1A52E-EC06-48E3-AD76-D54FA698E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8436" y="3252181"/>
                <a:ext cx="3802645" cy="338554"/>
              </a:xfrm>
              <a:prstGeom prst="rect">
                <a:avLst/>
              </a:prstGeom>
            </p:spPr>
          </p:pic>
          <p:pic>
            <p:nvPicPr>
              <p:cNvPr id="47" name="그림 4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F94B22EF-25E5-4BC9-B91A-E5EA706630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8727" y="3585949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A8AD-B49F-4779-9E07-704E8EB16323}"/>
                </a:ext>
              </a:extLst>
            </p:cNvPr>
            <p:cNvSpPr txBox="1"/>
            <p:nvPr/>
          </p:nvSpPr>
          <p:spPr>
            <a:xfrm>
              <a:off x="648338" y="3334895"/>
              <a:ext cx="925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Sim2Real</a:t>
              </a:r>
              <a:endParaRPr lang="ko-KR" altLang="en-US" sz="1400" b="1" dirty="0">
                <a:latin typeface="+mn-ea"/>
              </a:endParaRPr>
            </a:p>
          </p:txBody>
        </p:sp>
      </p:grpSp>
      <p:pic>
        <p:nvPicPr>
          <p:cNvPr id="10" name="그림 9" descr="스크린샷, 모니터, 카운터, 테이블이(가) 표시된 사진&#10;&#10;자동 생성된 설명">
            <a:extLst>
              <a:ext uri="{FF2B5EF4-FFF2-40B4-BE49-F238E27FC236}">
                <a16:creationId xmlns:a16="http://schemas.microsoft.com/office/drawing/2014/main" id="{74AD1086-6F2B-46F3-82BB-EC089ED95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24730"/>
            <a:ext cx="3652269" cy="4721226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10F0924-73F1-4A49-9FFE-70C8D3F8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690"/>
            <a:ext cx="2743200" cy="365125"/>
          </a:xfrm>
        </p:spPr>
        <p:txBody>
          <a:bodyPr/>
          <a:lstStyle/>
          <a:p>
            <a:fld id="{A88BA873-B2FB-4D13-A401-6841FB737B7C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34E9BD-3CD1-48CB-9D52-B9BF72E6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60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1354763" y="1724730"/>
            <a:ext cx="3207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0442BF-DCDE-4E83-AD20-B75FFB6B0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2424" y="3794097"/>
            <a:ext cx="2872925" cy="25336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CBE3F1-5D9F-4D90-85DF-63A0FE606871}"/>
              </a:ext>
            </a:extLst>
          </p:cNvPr>
          <p:cNvGrpSpPr/>
          <p:nvPr/>
        </p:nvGrpSpPr>
        <p:grpSpPr>
          <a:xfrm>
            <a:off x="1260991" y="2163060"/>
            <a:ext cx="3772842" cy="815151"/>
            <a:chOff x="475842" y="2160797"/>
            <a:chExt cx="3772842" cy="815151"/>
          </a:xfrm>
        </p:grpSpPr>
        <p:pic>
          <p:nvPicPr>
            <p:cNvPr id="11" name="그림 10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B4AEFA-BB92-4A1F-9C3B-BA77A8ADA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842" y="2429860"/>
              <a:ext cx="3772842" cy="39623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82909B-8420-4BA7-A17D-D815397A13AE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2" name="그림 2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C1513EAB-6774-48E8-8488-A8799F89C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F5F0AD-6B6A-48FB-989E-D85FC29EA672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28AC72-6462-4D6F-81B5-9FED38BDB140}"/>
              </a:ext>
            </a:extLst>
          </p:cNvPr>
          <p:cNvGrpSpPr/>
          <p:nvPr/>
        </p:nvGrpSpPr>
        <p:grpSpPr>
          <a:xfrm>
            <a:off x="1254215" y="2964530"/>
            <a:ext cx="3772842" cy="807883"/>
            <a:chOff x="469066" y="2962267"/>
            <a:chExt cx="3772842" cy="807883"/>
          </a:xfrm>
        </p:grpSpPr>
        <p:pic>
          <p:nvPicPr>
            <p:cNvPr id="10" name="그림 9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7AF67F3C-7116-49FC-A891-672EB71E7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85772"/>
              <a:ext cx="3772842" cy="396239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FD5328-CD95-4563-8CDB-6EF735C328DE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7" name="그림 2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76F1A1B4-A4E9-454D-B1E8-1DE4EE78B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F38814-312D-430E-8D7E-589AF5993189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F001771-8EEA-477C-AFD5-8515F29CC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24730"/>
            <a:ext cx="3652269" cy="472122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5E02E26B-DAF5-4DC8-9103-0C71BA87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8798A11-4645-445E-8FFC-BF269E132790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B763F67-901D-492D-A558-22AFEE0D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9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8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D1ED6220-2168-46DE-90AB-829213408C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219" y="0"/>
            <a:ext cx="7809781" cy="6851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AD8590-3A86-4E4F-B3FB-5C08384F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1895"/>
            <a:ext cx="2743200" cy="365125"/>
          </a:xfrm>
        </p:spPr>
        <p:txBody>
          <a:bodyPr/>
          <a:lstStyle/>
          <a:p>
            <a:fld id="{C58AF193-117C-48E5-9C06-40CC9FA82430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1FDD0E-03C1-4B44-ACC6-3519393E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1894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605" y="3825358"/>
            <a:ext cx="2820621" cy="242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1032375" y="1696460"/>
            <a:ext cx="4434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ADF524-4247-4899-BD86-346E07590479}"/>
              </a:ext>
            </a:extLst>
          </p:cNvPr>
          <p:cNvGrpSpPr/>
          <p:nvPr/>
        </p:nvGrpSpPr>
        <p:grpSpPr>
          <a:xfrm>
            <a:off x="1244416" y="2126569"/>
            <a:ext cx="3797742" cy="815151"/>
            <a:chOff x="469066" y="2160797"/>
            <a:chExt cx="3797742" cy="815151"/>
          </a:xfrm>
        </p:grpSpPr>
        <p:pic>
          <p:nvPicPr>
            <p:cNvPr id="10" name="그림 9" descr="키보드이(가) 표시된 사진&#10;&#10;자동 생성된 설명">
              <a:extLst>
                <a:ext uri="{FF2B5EF4-FFF2-40B4-BE49-F238E27FC236}">
                  <a16:creationId xmlns:a16="http://schemas.microsoft.com/office/drawing/2014/main" id="{E63A5B23-ABA4-4485-A309-BD221067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2414172"/>
              <a:ext cx="3797742" cy="39295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BC91798-255E-4BA9-A5FA-E9E7EAC0A93F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1" name="그림 2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88674DEA-CD7D-4074-A3E6-BB0B79605C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F99D78-D217-48AC-8F25-E585DB3C5F9B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A1DED9-6B87-450E-A7F3-3E2A485DD8A6}"/>
              </a:ext>
            </a:extLst>
          </p:cNvPr>
          <p:cNvGrpSpPr/>
          <p:nvPr/>
        </p:nvGrpSpPr>
        <p:grpSpPr>
          <a:xfrm>
            <a:off x="1244416" y="2928039"/>
            <a:ext cx="3827327" cy="807883"/>
            <a:chOff x="469066" y="2962267"/>
            <a:chExt cx="3827327" cy="807883"/>
          </a:xfrm>
        </p:grpSpPr>
        <p:pic>
          <p:nvPicPr>
            <p:cNvPr id="8" name="그림 7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5682A79A-6B75-4462-92C3-57BD98B90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99337"/>
              <a:ext cx="3827327" cy="388620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0E19F1-80E1-4E1D-A506-716AAF13B471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6" name="그림 25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09C95792-7761-4101-B058-347D24B8E8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5E62B1-280F-41C4-8D22-D7C9164727C1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pic>
        <p:nvPicPr>
          <p:cNvPr id="12" name="그림 11" descr="스크린샷, 모니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73173903-2F06-4DEE-BD61-61FF2445F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00204"/>
            <a:ext cx="3671242" cy="4745752"/>
          </a:xfrm>
          <a:prstGeom prst="rect">
            <a:avLst/>
          </a:prstGeom>
        </p:spPr>
      </p:pic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FF37865E-3FD5-4DAE-8B9B-84A082FA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41E75636-FA50-4DC5-B351-A75E82104A11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87EE104-5F69-4117-B41B-7872C236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7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01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547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딥러닝 모델을 사용하여 시뮬레이션 데이터를 사용하여서도 실제 데이터를 사용하였을 때보다는 떨어지지만 불가능하지는 않다는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향후 개선을 통해 시뮬레이션 데이터로 실제 데이터를 어느정도 대체 가능할 것으로 예상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실제보다 안전하게 원하는 다양한 데이터를 수집 가능 할 것으로 기대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졸음 운전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음주 운전 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에도 적용 가능 예상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6CA96C5-6DAB-4ABC-B760-2FF488FB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92EE759-C355-40BD-B51B-55D792CCF185}" type="datetime1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0AEA6A-6F1C-43E5-BD45-F27AF3DD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1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570136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csv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파일 변환을 위한 데이터 선별 및 동작 </a:t>
                      </a:r>
                      <a:r>
                        <a:rPr lang="ko-KR" altLang="en-US" sz="1600" kern="100" dirty="0" err="1">
                          <a:effectLst/>
                          <a:latin typeface="+mn-lt"/>
                        </a:rPr>
                        <a:t>라벨링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등 데이터 구축 작업</a:t>
                      </a:r>
                      <a:endParaRPr lang="ko-KR" sz="1600" kern="100" dirty="0">
                        <a:effectLst/>
                        <a:latin typeface="+mn-lt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각 동작 별 센서 데이터 특징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값 범위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분포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이석준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28F685-ECC8-4386-B04D-C5EEDCE8C8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38912"/>
            <a:ext cx="2743200" cy="365125"/>
          </a:xfrm>
        </p:spPr>
        <p:txBody>
          <a:bodyPr/>
          <a:lstStyle/>
          <a:p>
            <a:fld id="{AF298A4A-823F-41A2-B218-5F6199AA3920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4C09CD-D35D-45BF-83B7-F5457C9F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7" y="6420148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8357"/>
              </p:ext>
            </p:extLst>
          </p:nvPr>
        </p:nvGraphicFramePr>
        <p:xfrm>
          <a:off x="339536" y="1914037"/>
          <a:ext cx="1172733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67EDF8-D969-46A5-BE23-9FE30257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56C4927-2575-4E47-9600-8FFCC2CB6629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47020B-758B-4E8F-9596-473601D6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577" y="6366983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05A951-8DDB-4AFD-9174-83549335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451C-679E-4711-8A48-527648AB1FAC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A39B8-AFC6-4B2A-A656-2FCBCC18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146" y="1076960"/>
            <a:ext cx="2362854" cy="13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5391424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5391430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5391430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275945"/>
              </p:ext>
            </p:extLst>
          </p:nvPr>
        </p:nvGraphicFramePr>
        <p:xfrm>
          <a:off x="875104" y="1726331"/>
          <a:ext cx="10685212" cy="3560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85354154-5474-47B3-A59A-111FC7E2F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774" y="6494577"/>
            <a:ext cx="2743200" cy="365125"/>
          </a:xfrm>
        </p:spPr>
        <p:txBody>
          <a:bodyPr/>
          <a:lstStyle/>
          <a:p>
            <a:fld id="{0AE94345-F9F9-447E-A3A8-8368D3355D51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07CF518-E3AD-44AF-AC5D-C2C266D4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8965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1088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26270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85061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8625012" y="4409435"/>
            <a:ext cx="3488099" cy="978468"/>
            <a:chOff x="631694" y="5390662"/>
            <a:chExt cx="2887651" cy="8823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94" y="5745662"/>
              <a:ext cx="2887651" cy="5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자동차 내의 거의 모든 동작을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ECU(Electronic Control Unit)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을 통해 제어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734448" y="5390662"/>
              <a:ext cx="2682146" cy="360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자동차의 전자식 제어 도입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73631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7043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0E83D-C21B-4E17-853A-532F9CAD06A8}"/>
              </a:ext>
            </a:extLst>
          </p:cNvPr>
          <p:cNvSpPr txBox="1"/>
          <p:nvPr/>
        </p:nvSpPr>
        <p:spPr>
          <a:xfrm>
            <a:off x="1308394" y="6593488"/>
            <a:ext cx="2610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출처</a:t>
            </a:r>
            <a:r>
              <a:rPr lang="en-US" altLang="ko-KR" sz="1200" dirty="0"/>
              <a:t>: </a:t>
            </a:r>
            <a:r>
              <a:rPr lang="ko-KR" altLang="en-US" sz="1200" dirty="0"/>
              <a:t>한국산업기술진흥협회</a:t>
            </a:r>
            <a:r>
              <a:rPr lang="en-US" altLang="ko-KR" sz="1200" dirty="0"/>
              <a:t>(KOITA)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327EB1-7ABE-4BA4-80FE-C5A5A10AB126}"/>
              </a:ext>
            </a:extLst>
          </p:cNvPr>
          <p:cNvGrpSpPr/>
          <p:nvPr/>
        </p:nvGrpSpPr>
        <p:grpSpPr>
          <a:xfrm>
            <a:off x="5572631" y="4421596"/>
            <a:ext cx="3129990" cy="732246"/>
            <a:chOff x="631694" y="5390664"/>
            <a:chExt cx="2887651" cy="66028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BD447B-81B5-4A3D-8916-6B0649D2CF83}"/>
                </a:ext>
              </a:extLst>
            </p:cNvPr>
            <p:cNvSpPr txBox="1"/>
            <p:nvPr/>
          </p:nvSpPr>
          <p:spPr>
            <a:xfrm>
              <a:off x="631694" y="5745664"/>
              <a:ext cx="2887651" cy="30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spc="-150" dirty="0">
                  <a:solidFill>
                    <a:srgbClr val="393939"/>
                  </a:solidFill>
                </a:rPr>
                <a:t>30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여종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200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개 이상의 센서가 탑재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3B1D16-4373-4178-B415-026E82B06080}"/>
                </a:ext>
              </a:extLst>
            </p:cNvPr>
            <p:cNvSpPr txBox="1"/>
            <p:nvPr/>
          </p:nvSpPr>
          <p:spPr>
            <a:xfrm>
              <a:off x="785595" y="5390664"/>
              <a:ext cx="257985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 내장 센서 개수 증가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81CDA96-B3FB-4891-BA1F-5327ABA81F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6" y="1913974"/>
            <a:ext cx="3956428" cy="4679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80C4B7-8C5E-4C79-A1E6-68FFBA138C09}"/>
              </a:ext>
            </a:extLst>
          </p:cNvPr>
          <p:cNvSpPr txBox="1"/>
          <p:nvPr/>
        </p:nvSpPr>
        <p:spPr>
          <a:xfrm>
            <a:off x="5963314" y="6397089"/>
            <a:ext cx="5575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출처</a:t>
            </a:r>
            <a:r>
              <a:rPr lang="en-US" altLang="ko-KR" sz="1200" dirty="0"/>
              <a:t>: TECHWORLD NEWS, </a:t>
            </a:r>
            <a:r>
              <a:rPr lang="ko-KR" altLang="en-US" sz="1200" dirty="0"/>
              <a:t>영역과 거리의 벽을 부수는 자동차용 센서</a:t>
            </a:r>
            <a:r>
              <a:rPr lang="en-US" altLang="ko-KR" sz="1200" dirty="0"/>
              <a:t>(2018/09/12)</a:t>
            </a:r>
          </a:p>
          <a:p>
            <a:r>
              <a:rPr lang="en-US" altLang="ko-KR" sz="1200" dirty="0"/>
              <a:t>  http://www.epnc.co.kr/news/articleView.html?idxno=81009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pic>
        <p:nvPicPr>
          <p:cNvPr id="1030" name="Picture 6" descr="Product Test - TEXA OBD Log - Professional Motor Mechanic">
            <a:extLst>
              <a:ext uri="{FF2B5EF4-FFF2-40B4-BE49-F238E27FC236}">
                <a16:creationId xmlns:a16="http://schemas.microsoft.com/office/drawing/2014/main" id="{49C4F884-93E1-4299-8F57-2BEEF67C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07" y="1586321"/>
            <a:ext cx="5976905" cy="284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5F93E21-2412-41D9-A9A5-EA971C09EC31}"/>
              </a:ext>
            </a:extLst>
          </p:cNvPr>
          <p:cNvGrpSpPr/>
          <p:nvPr/>
        </p:nvGrpSpPr>
        <p:grpSpPr>
          <a:xfrm>
            <a:off x="6036530" y="5364870"/>
            <a:ext cx="5942082" cy="978470"/>
            <a:chOff x="631694" y="5390664"/>
            <a:chExt cx="2887651" cy="8823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2C815-F270-4CD7-8DE1-933CD05E6490}"/>
                </a:ext>
              </a:extLst>
            </p:cNvPr>
            <p:cNvSpPr txBox="1"/>
            <p:nvPr/>
          </p:nvSpPr>
          <p:spPr>
            <a:xfrm>
              <a:off x="631694" y="5745667"/>
              <a:ext cx="2887651" cy="5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rgbClr val="393939"/>
                  </a:solidFill>
                </a:rPr>
                <a:t>표준화된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OBD(On-Board Diagnostics, </a:t>
              </a:r>
              <a:r>
                <a:rPr lang="ko-KR" altLang="en-US" sz="1600" b="1" spc="-150" dirty="0" err="1">
                  <a:solidFill>
                    <a:srgbClr val="393939"/>
                  </a:solidFill>
                </a:rPr>
                <a:t>온보드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600" b="1" spc="-150" dirty="0" err="1">
                  <a:solidFill>
                    <a:srgbClr val="393939"/>
                  </a:solidFill>
                </a:rPr>
                <a:t>진단기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) 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장치를 통해 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ctr"/>
              <a:r>
                <a:rPr lang="en-US" altLang="ko-KR" sz="1600" b="1" spc="-150" dirty="0">
                  <a:solidFill>
                    <a:srgbClr val="393939"/>
                  </a:solidFill>
                </a:rPr>
                <a:t>ECU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로 부터 실시간 차량 센서데이터에 접근이 가능해 졌다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2EB186-905A-4D87-B884-2C616AE304C7}"/>
                </a:ext>
              </a:extLst>
            </p:cNvPr>
            <p:cNvSpPr txBox="1"/>
            <p:nvPr/>
          </p:nvSpPr>
          <p:spPr>
            <a:xfrm>
              <a:off x="915258" y="5390664"/>
              <a:ext cx="232053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OBD-II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프로토콜 표준화</a:t>
              </a:r>
            </a:p>
          </p:txBody>
        </p:sp>
      </p:grp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81B115F-0FAB-45EA-A717-82A5CA76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05362"/>
            <a:ext cx="2743200" cy="365125"/>
          </a:xfrm>
        </p:spPr>
        <p:txBody>
          <a:bodyPr/>
          <a:lstStyle/>
          <a:p>
            <a:fld id="{09911457-112D-4D46-946E-6AD00CD0F251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D85999-4EBA-43E0-BF81-DBD1145A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37272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1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en-US" altLang="ko-KR" b="1" dirty="0">
                <a:effectLst/>
                <a:latin typeface="+mn-ea"/>
                <a:cs typeface="Times New Roman" panose="02020603050405020304" pitchFamily="18" charset="0"/>
              </a:rPr>
              <a:t>Sim2Real </a:t>
            </a:r>
            <a:r>
              <a:rPr lang="ko-KR" altLang="ko-KR" b="1" dirty="0">
                <a:effectLst/>
                <a:latin typeface="+mn-ea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b="1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CA12BCA5-AB63-4AFD-AC7C-615B3F96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9778FB9-0EAF-4817-A550-E2FCDCE397FB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341F0CA-CC51-47C8-9620-FFD08DFA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1719641" y="1997839"/>
            <a:ext cx="8752717" cy="2862322"/>
            <a:chOff x="3219318" y="1867784"/>
            <a:chExt cx="8290846" cy="28623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3219318" y="4083775"/>
              <a:ext cx="8290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OBD(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차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아니라 시뮬레이터인가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6337054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B5D8E-F872-4F2F-B3E6-E9802B76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88646948-4F82-48D5-84F0-3FDD9C37E3EA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B7CA8C-4785-47A5-9D97-996ACB07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944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OBD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아니라 시뮬레이터인가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35C1A-2581-457C-92D6-FDDDE952C933}"/>
              </a:ext>
            </a:extLst>
          </p:cNvPr>
          <p:cNvSpPr txBox="1"/>
          <p:nvPr/>
        </p:nvSpPr>
        <p:spPr>
          <a:xfrm>
            <a:off x="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OBD(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실제 차량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3DB02-24DA-4995-B7AB-FCBEFDE93E97}"/>
              </a:ext>
            </a:extLst>
          </p:cNvPr>
          <p:cNvSpPr txBox="1"/>
          <p:nvPr/>
        </p:nvSpPr>
        <p:spPr>
          <a:xfrm>
            <a:off x="609600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Simulator(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시뮬레이터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9BF51C-6329-496B-8EDB-7084A871244C}"/>
              </a:ext>
            </a:extLst>
          </p:cNvPr>
          <p:cNvSpPr txBox="1"/>
          <p:nvPr/>
        </p:nvSpPr>
        <p:spPr>
          <a:xfrm>
            <a:off x="503593" y="2535544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데이터의 정규화 과정과 같은 전처리가 기본적으로 필요 없음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차량의 센서 데이터 이므로 데이터 간의 차이가 크지 않음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2C11-EB55-4CE7-9BD5-D1E5A7BFA48B}"/>
              </a:ext>
            </a:extLst>
          </p:cNvPr>
          <p:cNvSpPr txBox="1"/>
          <p:nvPr/>
        </p:nvSpPr>
        <p:spPr>
          <a:xfrm>
            <a:off x="6599591" y="2535544"/>
            <a:ext cx="508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데이터</a:t>
            </a: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등과 같이 실제 테스트가 힘든 상황의 데이터도 안전하게 수집 가능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물리적인 자원이 차량에 비해서 적게 든다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A98F8-C46D-49AC-8106-CE408F44D5EB}"/>
              </a:ext>
            </a:extLst>
          </p:cNvPr>
          <p:cNvSpPr txBox="1"/>
          <p:nvPr/>
        </p:nvSpPr>
        <p:spPr>
          <a:xfrm>
            <a:off x="503593" y="4112198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얻기 위해서 주행 코스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차량과 같은 물리적인 자원이 필요하다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도중 교통 사고 같은 돌발 상황이 발생할 수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D9AF4-3C8A-4836-9EEC-252404D68005}"/>
              </a:ext>
            </a:extLst>
          </p:cNvPr>
          <p:cNvSpPr txBox="1"/>
          <p:nvPr/>
        </p:nvSpPr>
        <p:spPr>
          <a:xfrm>
            <a:off x="6599591" y="4112198"/>
            <a:ext cx="5088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데이터를 바로 사용할 수 없고 정규화 과정과 같은 전처리가 필요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내부의 구현에 따라서 실제 데이터와 차이가 많을 수 있다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A0D52C7F-8A3D-4E51-89CD-1B96C66A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B9F44B41-DAE6-41F7-B3C9-6924524D5892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D26C527-078B-49E8-A314-FABCF690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10312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5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F2DBCB-BA38-44F8-82C8-50ED2766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7132" y="6492875"/>
            <a:ext cx="2743200" cy="365125"/>
          </a:xfrm>
        </p:spPr>
        <p:txBody>
          <a:bodyPr/>
          <a:lstStyle/>
          <a:p>
            <a:fld id="{46677E7C-48A3-4A03-8288-5CCDB6F4519E}" type="datetime1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4FF85-BFA5-4D3C-B483-C4D03485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FC05B24-248A-42BE-A553-D13EA5F4B5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1672</Words>
  <Application>Microsoft Office PowerPoint</Application>
  <PresentationFormat>와이드스크린</PresentationFormat>
  <Paragraphs>508</Paragraphs>
  <Slides>34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나눔스퀘어 Bold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229</cp:revision>
  <dcterms:created xsi:type="dcterms:W3CDTF">2020-09-07T02:34:06Z</dcterms:created>
  <dcterms:modified xsi:type="dcterms:W3CDTF">2020-09-24T07:36:46Z</dcterms:modified>
</cp:coreProperties>
</file>